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0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4" r:id="rId18"/>
    <p:sldId id="275" r:id="rId19"/>
    <p:sldId id="276" r:id="rId20"/>
    <p:sldId id="277" r:id="rId21"/>
    <p:sldId id="297" r:id="rId22"/>
    <p:sldId id="278" r:id="rId23"/>
    <p:sldId id="279" r:id="rId24"/>
    <p:sldId id="280" r:id="rId25"/>
    <p:sldId id="281" r:id="rId26"/>
    <p:sldId id="282" r:id="rId27"/>
    <p:sldId id="283" r:id="rId28"/>
    <p:sldId id="295" r:id="rId29"/>
    <p:sldId id="284" r:id="rId30"/>
    <p:sldId id="285" r:id="rId31"/>
    <p:sldId id="299" r:id="rId32"/>
    <p:sldId id="298" r:id="rId33"/>
    <p:sldId id="286" r:id="rId34"/>
    <p:sldId id="287" r:id="rId35"/>
    <p:sldId id="289" r:id="rId36"/>
    <p:sldId id="303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A9C4E-F3ED-41B6-8823-FAE527E293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A39A5-D7F9-4BA0-A8C2-090DFF25B7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9E92E-BEB2-4598-8C8F-4A1C9C4927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EB23EAF-AB19-42FF-AC76-9791C948E7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CC09287-AB80-446B-8EDA-CE2004C360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E33766A-EDD8-4DAF-BB6C-F1357A0892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74399-4B9A-4E16-999C-B8BBEF7D38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B3D8E-90A9-4764-9251-5E00EA148A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5097E-7611-45A6-B151-FB45C5894F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BA4EB-B08B-4140-92AD-47456B2F74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FBF23-D4C9-4585-BC7E-A432A83B1A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586C2-C0C1-4ED7-A2C0-2A63CA6608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E6E34-0F7A-49C3-B4B3-119D631E3D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C8281-4D50-40AF-A1DD-E1ACE7AE9A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FA5BE85-B225-4411-BA9E-E4322F806E5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s1.plastech.pl/images/news/4106/gw5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gw5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428604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3060"/>
                </a:solidFill>
                <a:latin typeface="Georgia" pitchFamily="18" charset="0"/>
              </a:rPr>
              <a:t>Композиционные материалы</a:t>
            </a:r>
            <a:endParaRPr lang="ru-RU" sz="4000" b="1" i="1" dirty="0">
              <a:solidFill>
                <a:srgbClr val="003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-142908" y="0"/>
            <a:ext cx="9144000" cy="6858000"/>
          </a:xfrm>
          <a:prstGeom prst="rect">
            <a:avLst/>
          </a:prstGeom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bg1"/>
                </a:solidFill>
              </a:rPr>
              <a:t>Виды композиционных материалов</a:t>
            </a:r>
          </a:p>
        </p:txBody>
      </p:sp>
      <p:pic>
        <p:nvPicPr>
          <p:cNvPr id="11267" name="irc_mi" descr="9_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773238"/>
            <a:ext cx="8415337" cy="3946525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7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49275"/>
            <a:ext cx="8229600" cy="5830888"/>
          </a:xfrm>
        </p:spPr>
        <p:txBody>
          <a:bodyPr/>
          <a:lstStyle/>
          <a:p>
            <a:pPr marL="0" indent="630238" algn="just">
              <a:lnSpc>
                <a:spcPct val="90000"/>
              </a:lnSpc>
              <a:buFontTx/>
              <a:buNone/>
            </a:pPr>
            <a:r>
              <a:rPr lang="ru-RU" sz="4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качестве </a:t>
            </a:r>
            <a:r>
              <a:rPr lang="ru-RU" sz="4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армирующих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(</a:t>
            </a:r>
            <a:r>
              <a:rPr lang="ru-RU" sz="4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упрочняющих) компонентов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4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выступают:</a:t>
            </a:r>
          </a:p>
          <a:p>
            <a:pPr marL="0" indent="630238" algn="just">
              <a:lnSpc>
                <a:spcPct val="90000"/>
              </a:lnSpc>
            </a:pPr>
            <a:r>
              <a:rPr lang="ru-RU" sz="4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волокнистые или слоистые материалы различной </a:t>
            </a:r>
            <a:r>
              <a:rPr lang="ru-RU" sz="4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природы</a:t>
            </a:r>
          </a:p>
          <a:p>
            <a:pPr marL="0" indent="630238" algn="just">
              <a:lnSpc>
                <a:spcPct val="90000"/>
              </a:lnSpc>
            </a:pPr>
            <a:r>
              <a:rPr lang="ru-RU" sz="4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тонкодисперсные 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порошкообразные частицы или более крупные зерна</a:t>
            </a:r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3. Структура 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композиционных материалов (форма элементов </a:t>
            </a:r>
            <a:r>
              <a:rPr lang="ru-RU" sz="3200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упрочнителя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)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механической структуре композиты делятся на несколько основных классов: </a:t>
            </a:r>
          </a:p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волокнистые, </a:t>
            </a:r>
          </a:p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слоистые, </a:t>
            </a:r>
          </a:p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упрочненные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частицами,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дисперсноупрочненные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, </a:t>
            </a:r>
          </a:p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нанокомпозиты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688013"/>
          </a:xfrm>
        </p:spPr>
        <p:txBody>
          <a:bodyPr/>
          <a:lstStyle/>
          <a:p>
            <a:pPr algn="just"/>
            <a:r>
              <a:rPr lang="ru-RU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Волокнистые композиты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армируются волокнами или нитевидными кристаллами. </a:t>
            </a:r>
          </a:p>
          <a:p>
            <a:pPr algn="just"/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Величина отношения длины к толщине элемента равна 10 и более.</a:t>
            </a:r>
          </a:p>
          <a:p>
            <a:pPr algn="just"/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Чем больше эта величина, тем выше степень упрочнения материала.</a:t>
            </a:r>
          </a:p>
          <a:p>
            <a:pPr algn="just"/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Обрезки волокон. применяемые для упрочнения – </a:t>
            </a:r>
            <a:r>
              <a:rPr lang="ru-RU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фибры.</a:t>
            </a:r>
          </a:p>
          <a:p>
            <a:pPr algn="just"/>
            <a:r>
              <a:rPr lang="ru-RU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Волокна обычно используют в виде пучков (нити, жгуты)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214291"/>
            <a:ext cx="8229600" cy="6286544"/>
          </a:xfrm>
        </p:spPr>
        <p:txBody>
          <a:bodyPr/>
          <a:lstStyle/>
          <a:p>
            <a:pPr marL="0" indent="539750" algn="just">
              <a:buNone/>
            </a:pP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Даже небольшое содержание наполнителя в композитах такого типа приводит к существенному улучшению механических свойств материала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. </a:t>
            </a:r>
          </a:p>
          <a:p>
            <a:pPr marL="0" indent="539750" algn="just">
              <a:buNone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Широко варьировать свойства материала позволяет также изменение ориентации</a:t>
            </a: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,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размера и концентрации волокон. </a:t>
            </a:r>
            <a:endParaRPr lang="ru-RU" sz="28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marL="0" indent="539750" algn="just">
              <a:buNone/>
            </a:pPr>
            <a:r>
              <a:rPr lang="ru-RU" sz="28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слоистых композиционных материалах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матрица и наполнитель расположены слоями, как, например, в триплексах, фанере, клееных деревянных конструкциях и слоистых пластиках.</a:t>
            </a:r>
          </a:p>
          <a:p>
            <a:pPr marL="0" indent="539750" algn="just">
              <a:buNone/>
            </a:pPr>
            <a:r>
              <a:rPr lang="ru-RU" sz="28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Отношение площади элемента </a:t>
            </a:r>
            <a:r>
              <a:rPr lang="ru-RU" sz="2800" i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упрочнителя</a:t>
            </a:r>
            <a:r>
              <a:rPr lang="ru-RU" sz="28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к его толщине стремится к бесконечности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.</a:t>
            </a:r>
          </a:p>
          <a:p>
            <a:endParaRPr lang="ru-RU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Микроструктура остальных классов композиционных материалов характеризуется тем, что матрицу наполняют частицами армирующего вещества, а различаются они размерами частиц.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композитах, 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упрочненных частицами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, их размер больше 1 мкм, а содержание составляет 20-25% (по объему), </a:t>
            </a:r>
          </a:p>
          <a:p>
            <a:pPr>
              <a:lnSpc>
                <a:spcPct val="80000"/>
              </a:lnSpc>
            </a:pP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дисперсноупрочненные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композиты включают в себя от 1 до 15% (по объему) частиц размером от 0,01 до 0,1 мкм.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Размеры частиц, входящих в состав </a:t>
            </a:r>
            <a:r>
              <a:rPr lang="ru-RU" sz="2800" b="1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нанокомпозитов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еще меньше и составляют 10-100 нм.</a:t>
            </a:r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0" indent="449263" algn="just">
              <a:buNone/>
            </a:pPr>
            <a:r>
              <a:rPr lang="ru-RU" sz="29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элементов </a:t>
            </a:r>
            <a:r>
              <a:rPr lang="ru-RU" sz="2900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упрочнителя</a:t>
            </a:r>
            <a:r>
              <a:rPr lang="ru-RU" sz="29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влияет на физические свойства композиционных материалов.</a:t>
            </a:r>
          </a:p>
          <a:p>
            <a:pPr marL="0" indent="449263" algn="just">
              <a:buNone/>
            </a:pPr>
            <a:r>
              <a:rPr lang="ru-RU" sz="29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с порошкообразными </a:t>
            </a:r>
            <a:r>
              <a:rPr lang="ru-RU" sz="2900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упрочнителями</a:t>
            </a:r>
            <a:r>
              <a:rPr lang="ru-RU" sz="29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изотропны, высокий предел прочности на сжатие</a:t>
            </a:r>
          </a:p>
          <a:p>
            <a:pPr marL="0" indent="449263" algn="just">
              <a:buNone/>
            </a:pPr>
            <a:r>
              <a:rPr lang="ru-RU" sz="29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Слоистые </a:t>
            </a:r>
            <a:r>
              <a:rPr lang="ru-RU" sz="2900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упрочнители</a:t>
            </a:r>
            <a:r>
              <a:rPr lang="ru-RU" sz="29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анизотропия свойств, высокий предел прочности на  </a:t>
            </a:r>
            <a:r>
              <a:rPr lang="ru-RU" sz="29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изгиб</a:t>
            </a:r>
          </a:p>
          <a:p>
            <a:pPr marL="0" indent="449263" algn="just">
              <a:buNone/>
            </a:pPr>
            <a:r>
              <a:rPr lang="ru-RU" sz="2900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конструкционных композитах главное - это достижение высокой удельной прочности (коэффициента конструктивного качества), высокой коррозионной стойкости, эксплуатационной надежности и долговечности</a:t>
            </a:r>
            <a:endParaRPr lang="ru-RU" sz="29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15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33375"/>
            <a:ext cx="8229600" cy="60483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sz="4400" i="1" u="sng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Прочность композита слагается из:</a:t>
            </a:r>
          </a:p>
          <a:p>
            <a:pPr marL="609600" indent="-609600"/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прочности заполнителя</a:t>
            </a:r>
            <a:r>
              <a:rPr lang="ru-RU" sz="4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marL="609600" indent="-609600"/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прочности матрицы</a:t>
            </a:r>
            <a:r>
              <a:rPr lang="ru-RU" sz="4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</a:p>
          <a:p>
            <a:pPr marL="609600" indent="-609600"/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прочности контактного слоя</a:t>
            </a:r>
            <a:r>
              <a:rPr lang="ru-RU" sz="4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самая важная с точки зрения создания композитов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25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33375"/>
            <a:ext cx="8229600" cy="60467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3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Свойства композиционных материалов зависят не только от физико-химических свойств компонентов, но и от прочности связи между ними.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   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Границы раздела, в первую очередь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адгезионное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взаимодействие волокна с матрицей, определяют уровень свойств композитов и их постоянство в условиях эксплуатации.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Максимальная прочность достигается, если между матрицей и арматурой происходит образование твердых растворов или химических соединений.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 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Большое значение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имеет расположение элементов композитного материала, как в направлениях действующих нагрузок, так и по отношению друг к другу, т.е. упорядоченность. </a:t>
            </a:r>
          </a:p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Высокопрочные композиты, как правило, имеют высокоупорядоченную структуру.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785794"/>
            <a:ext cx="82868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План занятия</a:t>
            </a:r>
          </a:p>
          <a:p>
            <a:pPr algn="ctr"/>
            <a:endParaRPr lang="ru-RU" sz="3600" b="1" i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</a:rPr>
              <a:t>Понятие  о композиционных материалах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</a:rPr>
              <a:t>Классификация композиционных материалов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</a:rPr>
              <a:t>Структура композиционных материалов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</a:rPr>
              <a:t>Свойства композиционных материалов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</a:rPr>
              <a:t>Виды композиционных </a:t>
            </a:r>
            <a:r>
              <a:rPr lang="ru-RU" sz="2800" i="1" dirty="0" smtClean="0">
                <a:solidFill>
                  <a:schemeClr val="bg1"/>
                </a:solidFill>
              </a:rPr>
              <a:t>материалов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i="1" smtClean="0">
                <a:solidFill>
                  <a:schemeClr val="bg1"/>
                </a:solidFill>
              </a:rPr>
              <a:t>Композиционные материалы с металлической матрицей</a:t>
            </a:r>
            <a:endParaRPr lang="ru-RU" sz="2800" b="1" smtClean="0">
              <a:solidFill>
                <a:schemeClr val="bg1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i="1" smtClean="0">
                <a:solidFill>
                  <a:schemeClr val="bg1"/>
                </a:solidFill>
              </a:rPr>
              <a:t>Композиционные материалы на основе керамики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По конструктивному признаку упрочнения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КМ с хаотическим упрочнением</a:t>
            </a: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Одномерно - армированные</a:t>
            </a: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Двумерно - армированные</a:t>
            </a: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Пространственно – армированные</a:t>
            </a:r>
          </a:p>
          <a:p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Возможны различные схемы укладки </a:t>
            </a:r>
            <a:r>
              <a:rPr lang="ru-RU" sz="2800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упрочнителя</a:t>
            </a:r>
            <a:endParaRPr lang="ru-RU" sz="28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3556" name="Picture 4" descr="htmlconvd-5HsXhk_html_m7a9f065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849438"/>
            <a:ext cx="4038600" cy="1687512"/>
          </a:xfrm>
          <a:noFill/>
          <a:ln/>
        </p:spPr>
      </p:pic>
      <p:pic>
        <p:nvPicPr>
          <p:cNvPr id="23558" name="Picture 6" descr="270bb5b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787900" y="4005263"/>
            <a:ext cx="4038600" cy="1463675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5061" name="Picture 5" descr="image007_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88913"/>
            <a:ext cx="6596062" cy="6669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848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композиционных материалах разнородные компоненты создают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синергетический эффект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- новое качество материала, отличное от свойств исходных компонентов, т.е. когда «целое больше, чем сумма составных частей»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4. Свойства 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композиционных материалов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i="1" dirty="0">
                <a:solidFill>
                  <a:schemeClr val="bg1">
                    <a:lumMod val="95000"/>
                  </a:schemeClr>
                </a:solidFill>
              </a:rPr>
              <a:t>Сочетание разнородных веществ приводит к созданию нового материала, свойства которого существенно отличаются от свойств каждого из его составляющих.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Признаком композиционного материала является заметное взаимное влияние составных элементов композита , т.е. их новое качество, эффект. 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Варьируя состав матрицы и наполнителя, их соотношение, применяя специальные дополнительные реагенты и т.д., 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получают широкий спектр материалов с требуемым набором свойств.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Классификация КМ по назначению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bg1">
                    <a:lumMod val="95000"/>
                  </a:schemeClr>
                </a:solidFill>
              </a:rPr>
              <a:t>Силовые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– имеют высокие механические свойства (бетоны, стеклопластики и др.)</a:t>
            </a:r>
          </a:p>
          <a:p>
            <a:pPr>
              <a:lnSpc>
                <a:spcPct val="90000"/>
              </a:lnSpc>
            </a:pPr>
            <a:r>
              <a:rPr lang="ru-RU" b="1" i="1" dirty="0" err="1">
                <a:solidFill>
                  <a:schemeClr val="bg1">
                    <a:lumMod val="95000"/>
                  </a:schemeClr>
                </a:solidFill>
              </a:rPr>
              <a:t>Несиловые</a:t>
            </a:r>
            <a:r>
              <a:rPr lang="ru-RU" b="1" i="1" dirty="0">
                <a:solidFill>
                  <a:schemeClr val="bg1">
                    <a:lumMod val="95000"/>
                  </a:schemeClr>
                </a:solidFill>
              </a:rPr>
              <a:t> КМ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- воспринимают незначительные механические нагрузки (пеностекло, пенопласт и др.)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bg1">
                    <a:lumMod val="95000"/>
                  </a:schemeClr>
                </a:solidFill>
              </a:rPr>
              <a:t>КМ специального назначения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(жаростойкие, кислотостойкие, электроизоляционные и др.)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650" name="irc_mi" descr="421_440-6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57290" y="214290"/>
            <a:ext cx="6551612" cy="6294438"/>
          </a:xfrm>
          <a:noFill/>
          <a:ln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5. Виды композиционных материалов</a:t>
            </a:r>
          </a:p>
          <a:p>
            <a:pPr marL="0" indent="630238" algn="just">
              <a:buNone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1. Бетоны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— самые распространенные композиционные материалы. </a:t>
            </a:r>
          </a:p>
          <a:p>
            <a:pPr marL="0" indent="630238" algn="just"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В настоящее время производится большая номенклатура бетонов, отличающихся по составам и свойствам. </a:t>
            </a:r>
          </a:p>
          <a:p>
            <a:pPr marL="0" indent="630238" algn="just"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Современные бетоны производятся как на традиционных цементных матрицах, так и на полимерных (эпоксидных, полиэфирных, фенолоформальдегидных, акриловых и т.д.). Современные высокоэффективные бетоны по прочности приближаются к металлам. 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264275"/>
          </a:xfrm>
        </p:spPr>
        <p:txBody>
          <a:bodyPr/>
          <a:lstStyle/>
          <a:p>
            <a:pPr marL="0" indent="630238">
              <a:buNone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2. Органопластики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— композиты, в которых наполнителями служат органические синтетические, реже — природные и искусственные волокна в виде жгутов, нитей, тканей, бумаги и т.д. </a:t>
            </a:r>
          </a:p>
          <a:p>
            <a:pPr marL="0" indent="630238"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термореактивных органопластиках матрицей служат, как правило, эпоксидные, полиэфирные и фенольные смолы.</a:t>
            </a:r>
          </a:p>
          <a:p>
            <a:pPr marL="0" indent="630238"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Органопластики обладают низкой плотностью, они легче стекло- и углепластиков, обладают относительно высокой прочностью при растяжении; высоким сопротивлением удару и динамическим нагрузкам, но, в то же время, низкой прочностью при сжатии и изгибе. </a:t>
            </a:r>
          </a:p>
          <a:p>
            <a:endParaRPr lang="ru-RU" sz="28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28605"/>
            <a:ext cx="8229600" cy="4572032"/>
          </a:xfrm>
        </p:spPr>
        <p:txBody>
          <a:bodyPr/>
          <a:lstStyle/>
          <a:p>
            <a:pPr marL="0" indent="539750" algn="just"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 наиболее распространенным органопластикам относятся древесные композиционные материалы: клееные деревянные конструкции, фанеры, древесные пластики, древесностружечные и древесноволокнистые плиты и балки, древесные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прессмассы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и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пресспорошки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,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термопластичные древесно-полимерные композиты.</a:t>
            </a:r>
            <a:r>
              <a:rPr lang="ru-RU" sz="2800" b="1" i="1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5" descr="7F239C2F-C574-4999-B235-0C487350490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857628"/>
            <a:ext cx="3214710" cy="2403485"/>
          </a:xfrm>
          <a:prstGeom prst="rect">
            <a:avLst/>
          </a:prstGeom>
          <a:noFill/>
        </p:spPr>
      </p:pic>
      <p:pic>
        <p:nvPicPr>
          <p:cNvPr id="5" name="Picture 9" descr="02-10-2913103_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786190"/>
            <a:ext cx="3249097" cy="243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903912"/>
          </a:xfrm>
        </p:spPr>
        <p:txBody>
          <a:bodyPr/>
          <a:lstStyle/>
          <a:p>
            <a:pPr marL="0" indent="539750" algn="just">
              <a:lnSpc>
                <a:spcPct val="80000"/>
              </a:lnSpc>
              <a:buNone/>
            </a:pPr>
            <a:r>
              <a:rPr lang="ru-RU" sz="28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3. Стеклопластики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- полимерные композиционные материалы, армированные стеклянными волокнами, которые формуют из расплавленного неорганического стекла. </a:t>
            </a:r>
          </a:p>
          <a:p>
            <a:pPr marL="0" indent="539750" algn="just">
              <a:lnSpc>
                <a:spcPct val="80000"/>
              </a:lnSpc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качестве матрицы чаще всего применяют как термореактивные синтетические смолы (фенольные, эпоксидные, полиэфирные и т.д.), так и термопластичные полимеры (полиамиды, полиэтилен, полистирол и т.д.).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0" indent="539750" algn="just">
              <a:lnSpc>
                <a:spcPct val="80000"/>
              </a:lnSpc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Стеклопластики обладают высокой прочностью, низкой теплопроводностью, высокими электроизоляционными свойствами, кроме того, они прозрачны для радиоволн.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Слоистый материал, в котором в качестве наполнителя применяется ткань, плетенная из стеклянных волокон, называется стеклотекстолитом.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  <a:endParaRPr lang="ru-RU" sz="28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0901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468313" y="188913"/>
            <a:ext cx="8064500" cy="668319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Понятие  о композиционных материалах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214282" y="1643050"/>
            <a:ext cx="8569325" cy="4033837"/>
          </a:xfrm>
        </p:spPr>
        <p:txBody>
          <a:bodyPr/>
          <a:lstStyle/>
          <a:p>
            <a:pPr marL="363538" indent="-363538" algn="ctr">
              <a:buFontTx/>
              <a:buNone/>
            </a:pP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Композиционный материал </a:t>
            </a:r>
            <a:endParaRPr lang="en-GB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marL="363538" indent="-363538" algn="ctr">
              <a:buFontTx/>
              <a:buNone/>
            </a:pP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(</a:t>
            </a:r>
            <a:r>
              <a:rPr lang="ru-RU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композит, КМ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) </a:t>
            </a:r>
            <a:endParaRPr lang="en-GB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marL="363538" indent="-363538" algn="ctr">
              <a:buFontTx/>
              <a:buNone/>
            </a:pP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— </a:t>
            </a:r>
            <a:r>
              <a:rPr lang="ru-RU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искусственно созданный неоднородный сплошной материал, состоящий из двух или более компонентов с четкой границей раздела между ними.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6119812"/>
          </a:xfrm>
        </p:spPr>
        <p:txBody>
          <a:bodyPr/>
          <a:lstStyle/>
          <a:p>
            <a:pPr marL="0" indent="630238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4. Углепластики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- наполнителем в этих полимерных композитах служат углеродные волокна. Углеродные волокна получают из синтетических и природных волокон на основе целлюлозы, сополимеров акрилонитрила, нефтяных и каменноугольных пеков и т.д. </a:t>
            </a:r>
          </a:p>
          <a:p>
            <a:pPr marL="0" indent="630238">
              <a:lnSpc>
                <a:spcPct val="90000"/>
              </a:lnSpc>
              <a:buNone/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Матрицами в </a:t>
            </a:r>
            <a:r>
              <a:rPr lang="ru-RU" sz="2400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угепластиках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могут быть как термореактивные, так и термопластичные полимеры. 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Основными преимуществами углепластиков по сравнению со стеклопластиками является их низкая плотность и более высокий модуль упругости, углепластики — очень легкие и, в то же время, прочные материалы. </a:t>
            </a:r>
          </a:p>
          <a:p>
            <a:pPr marL="0" indent="630238">
              <a:lnSpc>
                <a:spcPct val="90000"/>
              </a:lnSpc>
              <a:buNone/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На основе углеродных волокон и углеродной матрицы создают композиционные углеграфитовые материалы — наиболее термостойкие композиционные материалы (</a:t>
            </a:r>
            <a:r>
              <a:rPr lang="ru-RU" sz="2400" b="1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углеуглепластики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), способные долго выдерживать в инертных или восстановительных средах температуры до 3000° С. </a:t>
            </a: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7109" name="Picture 5" descr="_diag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642918"/>
            <a:ext cx="6381750" cy="523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6085" name="Picture 5" descr="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5903912" cy="5903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7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132138" y="765175"/>
            <a:ext cx="5689600" cy="2808288"/>
          </a:xfrm>
          <a:solidFill>
            <a:schemeClr val="accent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latin typeface="Times New Roman" pitchFamily="18" charset="0"/>
              </a:rPr>
              <a:t>Инженеры Массачу́сетсского технологического института использовали углеродные нанотрубки для соединения отдельных листов материалов обшивки самолета. </a:t>
            </a:r>
          </a:p>
          <a:p>
            <a:pPr>
              <a:lnSpc>
                <a:spcPct val="90000"/>
              </a:lnSpc>
            </a:pPr>
            <a:r>
              <a:rPr lang="ru-RU" sz="2000">
                <a:latin typeface="Times New Roman" pitchFamily="18" charset="0"/>
              </a:rPr>
              <a:t>Предполагается, что такая технология может примерно в 10 раз повысить прочность соединения композиционных материалов при чисто символическом увеличении стоимости.</a:t>
            </a:r>
          </a:p>
        </p:txBody>
      </p:sp>
      <p:pic>
        <p:nvPicPr>
          <p:cNvPr id="32771" name="Picture 3" descr=" Схематичное изображения заполнения нанотрубками пространства между слоями композитного материала (рис: лаборатория Б. Уордла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981075"/>
            <a:ext cx="2000250" cy="2638425"/>
          </a:xfrm>
          <a:prstGeom prst="rect">
            <a:avLst/>
          </a:prstGeom>
          <a:noFill/>
        </p:spPr>
      </p:pic>
      <p:pic>
        <p:nvPicPr>
          <p:cNvPr id="32772" name="Picture 4" descr="%D1%82%D0%BA%D0%B0%D0%BD%D1%8C+%D0%B8%D0%B7+%D0%BA%D0%B0%D1%80%D0%B1%D0%BE%D0%BD%D0%B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827088" y="4508500"/>
            <a:ext cx="1905000" cy="1428750"/>
          </a:xfrm>
          <a:noFill/>
          <a:ln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203575" y="4076700"/>
            <a:ext cx="5256213" cy="25638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Times New Roman" pitchFamily="18" charset="0"/>
              </a:rPr>
              <a:t>Углепластик или карбон</a:t>
            </a:r>
            <a:r>
              <a:rPr lang="ru-RU">
                <a:latin typeface="Times New Roman" pitchFamily="18" charset="0"/>
              </a:rPr>
              <a:t> </a:t>
            </a:r>
          </a:p>
          <a:p>
            <a:r>
              <a:rPr lang="ru-RU">
                <a:latin typeface="Times New Roman" pitchFamily="18" charset="0"/>
              </a:rPr>
              <a:t>Это полимерные композиционные материалы из переплетенных нитей углеродного волокна, расположенных в матрице из полимерных (например, эпоксидных) смол. Плотность — от 1450 кг/м</a:t>
            </a:r>
            <a:r>
              <a:rPr lang="ru-RU" baseline="30000">
                <a:latin typeface="Times New Roman" pitchFamily="18" charset="0"/>
              </a:rPr>
              <a:t>3</a:t>
            </a:r>
            <a:r>
              <a:rPr lang="ru-RU">
                <a:latin typeface="Times New Roman" pitchFamily="18" charset="0"/>
              </a:rPr>
              <a:t>.  Материалы эти отличаются высокой прочностью, жёсткостью и малым весом. Нередко они бывают  прочнее стали, но гораздо легче по весу. 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832475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6. Композиционные 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материалы с металлической матрицей.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При создании композитов на основе металлов в качестве матрицы применяют алюминий, магний, никель, медь и т.д. Наполнителем служат высокопрочные волокна, тугоплавкие частицы различной дисперсности, нитевидными монокристаллы оксида алюминия, оксида бериллия, карбидов бора и кремния, нитридов алюминия и кремния и т.д. длиной 0,3-15 мм и диаметром 1-30 мкм. 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Основными преимуществами композиционных материалов с металлической матрицей по сравнению с обычным (</a:t>
            </a:r>
            <a:r>
              <a:rPr lang="ru-RU" sz="2800" i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неусиленным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) металлом являются: повышенная прочность, повышенная жесткость, повышенное сопротивление износу, повышенное сопротивление ползучести. </a:t>
            </a:r>
            <a:endParaRPr lang="ru-RU" sz="2800" b="1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8596" y="500042"/>
            <a:ext cx="8229600" cy="5360988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7. Композиционные </a:t>
            </a: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материалы на основе керамики. </a:t>
            </a:r>
            <a:endParaRPr lang="ru-RU" sz="28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Армирование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керамических материалов волокнами, а также металлическими и керамическими дисперсными частицами позволяет получать высокопрочные композиты, однако, ассортимент волокон, пригодных для армирования керамики, ограничен свойствами исходного материала. 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Часто используют металлические волокна. Сопротивление растяжению растет незначительно, но зато повышается сопротивление тепловым ударам — материал меньше растрескивается при нагревании, но возможны случаи, когда прочность материала падает. </a:t>
            </a:r>
            <a:r>
              <a:rPr lang="ru-RU" sz="2800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Это зависит от соотношения коэффициентов термического расширения матрицы и наполнителя. </a:t>
            </a:r>
          </a:p>
          <a:p>
            <a:pPr>
              <a:lnSpc>
                <a:spcPct val="90000"/>
              </a:lnSpc>
            </a:pPr>
            <a:endParaRPr lang="ru-RU" sz="2400" i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57356" y="428604"/>
            <a:ext cx="5904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Закрепление материала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Характерные признаки композиционных материалов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Состав и форма компонентов определены заранее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Компоненты присутствуют в количествах, обеспечивающих заданные свойства материала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КМ представляют собой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гетерофазные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системы, получаемые из двух или более компонентов с различными функциями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70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23875"/>
            <a:ext cx="8229600" cy="1392238"/>
          </a:xfrm>
        </p:spPr>
        <p:txBody>
          <a:bodyPr/>
          <a:lstStyle/>
          <a:p>
            <a:r>
              <a:rPr lang="ru-RU" sz="4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Композиционные материалы состоят из: </a:t>
            </a: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205038"/>
            <a:ext cx="8229600" cy="4248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матрицы (связующего компонента)</a:t>
            </a:r>
          </a:p>
          <a:p>
            <a:pPr>
              <a:lnSpc>
                <a:spcPct val="90000"/>
              </a:lnSpc>
            </a:pPr>
            <a:r>
              <a:rPr lang="ru-RU" sz="3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армирующего элемента</a:t>
            </a:r>
            <a:r>
              <a:rPr lang="en-US" sz="3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3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</a:t>
            </a:r>
            <a:r>
              <a:rPr lang="ru-RU" sz="38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наполнителя, </a:t>
            </a:r>
            <a:r>
              <a:rPr lang="ru-RU" sz="3800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упрочнителя</a:t>
            </a:r>
            <a:r>
              <a:rPr lang="ru-RU" sz="3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композитах конструкционного назначения армирующие элементы обычно обеспечивают необходимые механические характеристики материала (прочность, жесткость и т.д.), а матрица (или связующее) обеспечивает совместную работу армирующих элементов и защиту их от механических повреждений и агрессивной химической среды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ru-RU" sz="3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806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285728"/>
            <a:ext cx="8401080" cy="6094435"/>
          </a:xfrm>
        </p:spPr>
        <p:txBody>
          <a:bodyPr/>
          <a:lstStyle/>
          <a:p>
            <a:pPr marL="0" indent="357188" algn="just">
              <a:buFontTx/>
              <a:buNone/>
            </a:pPr>
            <a:r>
              <a:rPr lang="ru-RU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МАТРИЦА</a:t>
            </a:r>
            <a:r>
              <a:rPr lang="ru-RU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непрерывна по всему объему материала</a:t>
            </a:r>
          </a:p>
          <a:p>
            <a:pPr marL="0" indent="357188" algn="just">
              <a:buFontTx/>
              <a:buNone/>
            </a:pPr>
            <a:r>
              <a:rPr lang="ru-RU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АРМИРУЮЩИЙ ЭЛЕМЕНТ</a:t>
            </a:r>
            <a:r>
              <a:rPr lang="ru-RU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это прерывный (дискретный) компонент, разделенный в объеме 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композиции.</a:t>
            </a:r>
          </a:p>
          <a:p>
            <a:pPr marL="0" indent="357188" algn="just">
              <a:buFontTx/>
              <a:buNone/>
            </a:pPr>
            <a:endParaRPr lang="ru-RU" i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357188" algn="just">
              <a:buFontTx/>
              <a:buNone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Кроме двух основных компонентов в состав композиционных материалов могут входить элементы, выполняющие 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другую функцию (изоляционную, защитную и т.д.)</a:t>
            </a:r>
            <a:endParaRPr lang="ru-RU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2.  Классификация 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композиционных материалов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природе матрицы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природе армирующего компонента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характеру взаимодействия матрицы и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упрочнителя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форме элементов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упрочнителя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конструктивному признаку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упрочнителя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По назначению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3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64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49275"/>
            <a:ext cx="8229600" cy="5830888"/>
          </a:xfrm>
        </p:spPr>
        <p:txBody>
          <a:bodyPr/>
          <a:lstStyle/>
          <a:p>
            <a:pPr marL="0" indent="719138" algn="just">
              <a:lnSpc>
                <a:spcPct val="90000"/>
              </a:lnSpc>
              <a:buFontTx/>
              <a:buNone/>
            </a:pPr>
            <a:r>
              <a:rPr lang="ru-RU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Матричными 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материалами могут быть </a:t>
            </a:r>
            <a:r>
              <a:rPr lang="ru-RU" sz="40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неорганические и органические вяжущие, полимеры, керамика, металлы и их </a:t>
            </a:r>
            <a:r>
              <a:rPr lang="ru-RU" sz="4000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сплавы,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находящиеся 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</a:t>
            </a:r>
            <a:r>
              <a:rPr lang="ru-RU" sz="40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твердом кристаллическом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или </a:t>
            </a:r>
            <a:r>
              <a:rPr lang="ru-RU" sz="40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аморфном</a:t>
            </a:r>
            <a:r>
              <a:rPr lang="ru-RU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состоянии.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800" i="1" dirty="0">
                <a:solidFill>
                  <a:srgbClr val="0000FF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8628783-21.jpg"/>
          <p:cNvPicPr>
            <a:picLocks noChangeAspect="1"/>
          </p:cNvPicPr>
          <p:nvPr/>
        </p:nvPicPr>
        <p:blipFill>
          <a:blip r:embed="rId2">
            <a:lum bright="-3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57166"/>
            <a:ext cx="8229600" cy="6143668"/>
          </a:xfrm>
        </p:spPr>
        <p:txBody>
          <a:bodyPr/>
          <a:lstStyle/>
          <a:p>
            <a:pPr marL="0" indent="449263" algn="just">
              <a:lnSpc>
                <a:spcPct val="90000"/>
              </a:lnSpc>
              <a:buFontTx/>
              <a:buNone/>
            </a:pPr>
            <a:r>
              <a:rPr lang="ru-RU" sz="24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Матрица придает требуемую форму изделию, влияет на создание свойств композиционного материала,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защищает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арматуру от механических повреждений и других воздействий среды, обеспечивает  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равномерное распределение напряжений по объему 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материала</a:t>
            </a:r>
          </a:p>
          <a:p>
            <a:pPr marL="0" indent="449263" algn="just">
              <a:lnSpc>
                <a:spcPct val="90000"/>
              </a:lnSpc>
              <a:buFontTx/>
              <a:buNone/>
            </a:pPr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449263"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		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Матрица 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должна 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обеспечить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449263" algn="just">
              <a:lnSpc>
                <a:spcPct val="90000"/>
              </a:lnSpc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физико-химические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</a:rPr>
              <a:t>теплофизические, механические, электрические и др.)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449263" algn="just">
              <a:lnSpc>
                <a:spcPct val="90000"/>
              </a:lnSpc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технологические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ru-RU" sz="2400" i="1" dirty="0">
                <a:solidFill>
                  <a:schemeClr val="bg1">
                    <a:lumMod val="95000"/>
                  </a:schemeClr>
                </a:solidFill>
              </a:rPr>
              <a:t>уровень рабочих температур, характер изменения свойств под воздействием среды и др.)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свойства материала</a:t>
            </a:r>
          </a:p>
          <a:p>
            <a:pPr marL="0" indent="449263"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Матрица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определяет метод изготовления изделий. 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8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2.2|1.7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1452</Words>
  <Application>Microsoft Office PowerPoint</Application>
  <PresentationFormat>Экран (4:3)</PresentationFormat>
  <Paragraphs>120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Georgia</vt:lpstr>
      <vt:lpstr>Times New Roman</vt:lpstr>
      <vt:lpstr>Оформление по умолчанию</vt:lpstr>
      <vt:lpstr>Презентация PowerPoint</vt:lpstr>
      <vt:lpstr>Презентация PowerPoint</vt:lpstr>
      <vt:lpstr>1. Понятие  о композиционных материалах </vt:lpstr>
      <vt:lpstr>Характерные признаки композиционных материалов</vt:lpstr>
      <vt:lpstr>Композиционные материалы состоят из: </vt:lpstr>
      <vt:lpstr>Презентация PowerPoint</vt:lpstr>
      <vt:lpstr>2.  Классификация композиционных материалов</vt:lpstr>
      <vt:lpstr>Презентация PowerPoint</vt:lpstr>
      <vt:lpstr>Презентация PowerPoint</vt:lpstr>
      <vt:lpstr>Виды композиционных материалов</vt:lpstr>
      <vt:lpstr>Презентация PowerPoint</vt:lpstr>
      <vt:lpstr>3. Структура композиционных материалов (форма элементов упрочнителя)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конструктивному признаку упрочнения</vt:lpstr>
      <vt:lpstr>Презентация PowerPoint</vt:lpstr>
      <vt:lpstr>Презентация PowerPoint</vt:lpstr>
      <vt:lpstr>4. Свойства композиционных материалов</vt:lpstr>
      <vt:lpstr>Классификация КМ по назначению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private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 О КОМПОЗИЦИОННЫХ МАТЕРИАЛАХ</dc:title>
  <dc:creator>AN</dc:creator>
  <cp:lastModifiedBy>ЕА</cp:lastModifiedBy>
  <cp:revision>28</cp:revision>
  <dcterms:created xsi:type="dcterms:W3CDTF">2015-09-13T17:33:11Z</dcterms:created>
  <dcterms:modified xsi:type="dcterms:W3CDTF">2020-03-18T10:12:17Z</dcterms:modified>
</cp:coreProperties>
</file>